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Lst>
  <p:sldSz cy="5143500" cx="9144000"/>
  <p:notesSz cx="6858000" cy="9144000"/>
  <p:embeddedFontLst>
    <p:embeddedFont>
      <p:font typeface="Raleway"/>
      <p:regular r:id="rId23"/>
      <p:bold r:id="rId24"/>
      <p:italic r:id="rId25"/>
      <p:boldItalic r:id="rId26"/>
    </p:embeddedFont>
    <p:embeddedFont>
      <p:font typeface="Roboto"/>
      <p:regular r:id="rId27"/>
      <p:bold r:id="rId28"/>
      <p:italic r:id="rId29"/>
      <p:boldItalic r:id="rId30"/>
    </p:embeddedFont>
    <p:embeddedFont>
      <p:font typeface="Lato"/>
      <p:regular r:id="rId31"/>
      <p:bold r:id="rId32"/>
      <p:italic r:id="rId33"/>
      <p:boldItalic r:id="rId34"/>
    </p:embeddedFont>
    <p:embeddedFont>
      <p:font typeface="Lora"/>
      <p:regular r:id="rId35"/>
      <p:bold r:id="rId36"/>
      <p:italic r:id="rId37"/>
      <p:boldItalic r:id="rId3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61637BC-0363-4E8F-BF99-F84383459579}">
  <a:tblStyle styleId="{D61637BC-0363-4E8F-BF99-F8438345957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bold.fntdata"/><Relationship Id="rId23"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boldItalic.fntdata"/><Relationship Id="rId25" Type="http://schemas.openxmlformats.org/officeDocument/2006/relationships/font" Target="fonts/Raleway-italic.fntdata"/><Relationship Id="rId28" Type="http://schemas.openxmlformats.org/officeDocument/2006/relationships/font" Target="fonts/Roboto-bold.fntdata"/><Relationship Id="rId27" Type="http://schemas.openxmlformats.org/officeDocument/2006/relationships/font" Target="fonts/Roboto-regular.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italic.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regular.fntdata"/><Relationship Id="rId30" Type="http://schemas.openxmlformats.org/officeDocument/2006/relationships/font" Target="fonts/Roboto-boldItalic.fntdata"/><Relationship Id="rId11" Type="http://schemas.openxmlformats.org/officeDocument/2006/relationships/slide" Target="slides/slide5.xml"/><Relationship Id="rId33" Type="http://schemas.openxmlformats.org/officeDocument/2006/relationships/font" Target="fonts/Lato-italic.fntdata"/><Relationship Id="rId10" Type="http://schemas.openxmlformats.org/officeDocument/2006/relationships/slide" Target="slides/slide4.xml"/><Relationship Id="rId32" Type="http://schemas.openxmlformats.org/officeDocument/2006/relationships/font" Target="fonts/Lato-bold.fntdata"/><Relationship Id="rId13" Type="http://schemas.openxmlformats.org/officeDocument/2006/relationships/slide" Target="slides/slide7.xml"/><Relationship Id="rId35" Type="http://schemas.openxmlformats.org/officeDocument/2006/relationships/font" Target="fonts/Lora-regular.fntdata"/><Relationship Id="rId12" Type="http://schemas.openxmlformats.org/officeDocument/2006/relationships/slide" Target="slides/slide6.xml"/><Relationship Id="rId34" Type="http://schemas.openxmlformats.org/officeDocument/2006/relationships/font" Target="fonts/Lato-boldItalic.fntdata"/><Relationship Id="rId15" Type="http://schemas.openxmlformats.org/officeDocument/2006/relationships/slide" Target="slides/slide9.xml"/><Relationship Id="rId37" Type="http://schemas.openxmlformats.org/officeDocument/2006/relationships/font" Target="fonts/Lora-italic.fntdata"/><Relationship Id="rId14" Type="http://schemas.openxmlformats.org/officeDocument/2006/relationships/slide" Target="slides/slide8.xml"/><Relationship Id="rId36" Type="http://schemas.openxmlformats.org/officeDocument/2006/relationships/font" Target="fonts/Lora-bold.fntdata"/><Relationship Id="rId17" Type="http://schemas.openxmlformats.org/officeDocument/2006/relationships/slide" Target="slides/slide11.xml"/><Relationship Id="rId16" Type="http://schemas.openxmlformats.org/officeDocument/2006/relationships/slide" Target="slides/slide10.xml"/><Relationship Id="rId38" Type="http://schemas.openxmlformats.org/officeDocument/2006/relationships/font" Target="fonts/Lora-bold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6ba6e6b58a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6ba6e6b58a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6ba6e6b58a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6ba6e6b58a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613ca40a60_0_6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613ca40a60_0_6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613ca40a60_0_6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613ca40a60_0_6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613ca40a60_0_6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613ca40a60_0_6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613ca40a60_0_6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613ca40a60_0_6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613ca40a60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613ca40a60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7a59793e89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7a59793e89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613ca40a60_0_6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613ca40a60_0_6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94889aef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94889aef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7a59793e8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7a59793e8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7a59793e8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7a59793e8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794889aefa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94889aefa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794889aef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794889aef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794889aefa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94889aefa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hyperlink" Target="https://en.wikipedia.org/wiki/Pixel_connectivity" TargetMode="External"/><Relationship Id="rId4" Type="http://schemas.openxmlformats.org/officeDocument/2006/relationships/hyperlink" Target="https://en.wikipedia.org/wiki/Histogram" TargetMode="External"/><Relationship Id="rId5"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nvSpPr>
        <p:spPr>
          <a:xfrm>
            <a:off x="850350" y="400550"/>
            <a:ext cx="7443300" cy="44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3600">
                <a:latin typeface="Roboto"/>
                <a:ea typeface="Roboto"/>
                <a:cs typeface="Roboto"/>
                <a:sym typeface="Roboto"/>
              </a:rPr>
              <a:t>IoT and Python Project - 2019</a:t>
            </a:r>
            <a:endParaRPr b="1" sz="3600">
              <a:latin typeface="Roboto"/>
              <a:ea typeface="Roboto"/>
              <a:cs typeface="Roboto"/>
              <a:sym typeface="Roboto"/>
            </a:endParaRPr>
          </a:p>
        </p:txBody>
      </p:sp>
      <p:sp>
        <p:nvSpPr>
          <p:cNvPr id="87" name="Google Shape;87;p13"/>
          <p:cNvSpPr txBox="1"/>
          <p:nvPr/>
        </p:nvSpPr>
        <p:spPr>
          <a:xfrm>
            <a:off x="923300" y="1372950"/>
            <a:ext cx="7025400" cy="1310400"/>
          </a:xfrm>
          <a:prstGeom prst="rect">
            <a:avLst/>
          </a:prstGeom>
          <a:noFill/>
          <a:ln>
            <a:noFill/>
          </a:ln>
        </p:spPr>
        <p:txBody>
          <a:bodyPr anchorCtr="0" anchor="t" bIns="91425" lIns="91425" spcFirstLastPara="1" rIns="91425" wrap="square" tIns="91425">
            <a:noAutofit/>
          </a:bodyPr>
          <a:lstStyle/>
          <a:p>
            <a:pPr indent="0" lvl="0" marL="0" rtl="0" algn="ctr">
              <a:lnSpc>
                <a:spcPct val="125000"/>
              </a:lnSpc>
              <a:spcBef>
                <a:spcPts val="3000"/>
              </a:spcBef>
              <a:spcAft>
                <a:spcPts val="0"/>
              </a:spcAft>
              <a:buNone/>
            </a:pPr>
            <a:r>
              <a:rPr b="1" lang="en" sz="3600"/>
              <a:t> Access Control with Real-Time Face Recognition using a  Raspberry PI</a:t>
            </a:r>
            <a:endParaRPr sz="3600">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2"/>
          <p:cNvSpPr txBox="1"/>
          <p:nvPr>
            <p:ph type="title"/>
          </p:nvPr>
        </p:nvSpPr>
        <p:spPr>
          <a:xfrm>
            <a:off x="618150" y="5520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Flow Diagram</a:t>
            </a:r>
            <a:endParaRPr sz="3000"/>
          </a:p>
        </p:txBody>
      </p:sp>
      <p:pic>
        <p:nvPicPr>
          <p:cNvPr id="143" name="Google Shape;143;p22"/>
          <p:cNvPicPr preferRelativeResize="0"/>
          <p:nvPr/>
        </p:nvPicPr>
        <p:blipFill>
          <a:blip r:embed="rId3">
            <a:alphaModFix/>
          </a:blip>
          <a:stretch>
            <a:fillRect/>
          </a:stretch>
        </p:blipFill>
        <p:spPr>
          <a:xfrm>
            <a:off x="2264525" y="1202600"/>
            <a:ext cx="4395943" cy="37514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667625" y="5891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Circuit</a:t>
            </a:r>
            <a:endParaRPr sz="3600"/>
          </a:p>
        </p:txBody>
      </p:sp>
      <p:pic>
        <p:nvPicPr>
          <p:cNvPr id="149" name="Google Shape;149;p23"/>
          <p:cNvPicPr preferRelativeResize="0"/>
          <p:nvPr/>
        </p:nvPicPr>
        <p:blipFill rotWithShape="1">
          <a:blip r:embed="rId3">
            <a:alphaModFix/>
          </a:blip>
          <a:srcRect b="16337" l="12175" r="12664" t="16512"/>
          <a:stretch/>
        </p:blipFill>
        <p:spPr>
          <a:xfrm>
            <a:off x="807675" y="1449850"/>
            <a:ext cx="2838450" cy="2692150"/>
          </a:xfrm>
          <a:prstGeom prst="rect">
            <a:avLst/>
          </a:prstGeom>
          <a:noFill/>
          <a:ln>
            <a:noFill/>
          </a:ln>
        </p:spPr>
      </p:pic>
      <p:pic>
        <p:nvPicPr>
          <p:cNvPr id="150" name="Google Shape;150;p23"/>
          <p:cNvPicPr preferRelativeResize="0"/>
          <p:nvPr/>
        </p:nvPicPr>
        <p:blipFill rotWithShape="1">
          <a:blip r:embed="rId4">
            <a:alphaModFix/>
          </a:blip>
          <a:srcRect b="5108" l="0" r="3993" t="7409"/>
          <a:stretch/>
        </p:blipFill>
        <p:spPr>
          <a:xfrm rot="5400000">
            <a:off x="4824413" y="1390900"/>
            <a:ext cx="2428875" cy="2933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4"/>
          <p:cNvSpPr txBox="1"/>
          <p:nvPr>
            <p:ph type="title"/>
          </p:nvPr>
        </p:nvSpPr>
        <p:spPr>
          <a:xfrm>
            <a:off x="727650" y="565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Phases:</a:t>
            </a:r>
            <a:endParaRPr/>
          </a:p>
        </p:txBody>
      </p:sp>
      <p:sp>
        <p:nvSpPr>
          <p:cNvPr id="156" name="Google Shape;156;p24"/>
          <p:cNvSpPr txBox="1"/>
          <p:nvPr>
            <p:ph idx="1" type="body"/>
          </p:nvPr>
        </p:nvSpPr>
        <p:spPr>
          <a:xfrm>
            <a:off x="727650" y="17443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1. </a:t>
            </a:r>
            <a:r>
              <a:rPr lang="en" sz="1800"/>
              <a:t>Face Detection and Data Gathering</a:t>
            </a:r>
            <a:endParaRPr sz="1800"/>
          </a:p>
          <a:p>
            <a:pPr indent="0" lvl="0" marL="0" rtl="0" algn="l">
              <a:spcBef>
                <a:spcPts val="1600"/>
              </a:spcBef>
              <a:spcAft>
                <a:spcPts val="0"/>
              </a:spcAft>
              <a:buNone/>
            </a:pPr>
            <a:r>
              <a:rPr lang="en" sz="1800"/>
              <a:t>2.  Training Recognizer</a:t>
            </a:r>
            <a:endParaRPr sz="1800"/>
          </a:p>
          <a:p>
            <a:pPr indent="0" lvl="0" marL="0" rtl="0" algn="l">
              <a:spcBef>
                <a:spcPts val="1600"/>
              </a:spcBef>
              <a:spcAft>
                <a:spcPts val="0"/>
              </a:spcAft>
              <a:buNone/>
            </a:pPr>
            <a:r>
              <a:rPr lang="en" sz="1800"/>
              <a:t>3. Facial Recognition</a:t>
            </a:r>
            <a:endParaRPr sz="1800"/>
          </a:p>
          <a:p>
            <a:pPr indent="0" lvl="0" marL="0" rtl="0" algn="l">
              <a:spcBef>
                <a:spcPts val="1600"/>
              </a:spcBef>
              <a:spcAft>
                <a:spcPts val="1600"/>
              </a:spcAft>
              <a:buNone/>
            </a:pPr>
            <a:r>
              <a:rPr lang="en" sz="1800"/>
              <a:t>4. Alert through email</a:t>
            </a: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5"/>
          <p:cNvSpPr txBox="1"/>
          <p:nvPr>
            <p:ph idx="1" type="body"/>
          </p:nvPr>
        </p:nvSpPr>
        <p:spPr>
          <a:xfrm>
            <a:off x="729450" y="1553175"/>
            <a:ext cx="7688700" cy="2787000"/>
          </a:xfrm>
          <a:prstGeom prst="rect">
            <a:avLst/>
          </a:prstGeom>
        </p:spPr>
        <p:txBody>
          <a:bodyPr anchorCtr="0" anchor="t" bIns="91425" lIns="91425" spcFirstLastPara="1" rIns="91425" wrap="square" tIns="91425">
            <a:noAutofit/>
          </a:bodyPr>
          <a:lstStyle/>
          <a:p>
            <a:pPr indent="0" lvl="0" marL="0" marR="0" rtl="0" algn="l">
              <a:spcBef>
                <a:spcPts val="0"/>
              </a:spcBef>
              <a:spcAft>
                <a:spcPts val="0"/>
              </a:spcAft>
              <a:buNone/>
            </a:pPr>
            <a:r>
              <a:rPr lang="en" sz="1800"/>
              <a:t>Gathering images of the people to be identified is  done in this phase. </a:t>
            </a:r>
            <a:endParaRPr sz="1800"/>
          </a:p>
          <a:p>
            <a:pPr indent="0" lvl="0" marL="0" marR="0" rtl="0" algn="l">
              <a:spcBef>
                <a:spcPts val="1600"/>
              </a:spcBef>
              <a:spcAft>
                <a:spcPts val="0"/>
              </a:spcAft>
              <a:buNone/>
            </a:pPr>
            <a:r>
              <a:rPr lang="en" sz="1800"/>
              <a:t>A Python code is written to take in the faces of each person from various angles. </a:t>
            </a:r>
            <a:endParaRPr sz="1800"/>
          </a:p>
          <a:p>
            <a:pPr indent="0" lvl="0" marL="0" marR="0" rtl="0" algn="l">
              <a:spcBef>
                <a:spcPts val="1600"/>
              </a:spcBef>
              <a:spcAft>
                <a:spcPts val="1600"/>
              </a:spcAft>
              <a:buNone/>
            </a:pPr>
            <a:r>
              <a:rPr lang="en" sz="1800"/>
              <a:t>We use Open</a:t>
            </a:r>
            <a:r>
              <a:rPr lang="en" sz="1800"/>
              <a:t>CV, which </a:t>
            </a:r>
            <a:r>
              <a:rPr lang="en" sz="1800"/>
              <a:t>is a library of programming functions used for Image processing.</a:t>
            </a:r>
            <a:endParaRPr sz="1800"/>
          </a:p>
        </p:txBody>
      </p:sp>
      <p:sp>
        <p:nvSpPr>
          <p:cNvPr id="162" name="Google Shape;162;p25"/>
          <p:cNvSpPr txBox="1"/>
          <p:nvPr>
            <p:ph type="title"/>
          </p:nvPr>
        </p:nvSpPr>
        <p:spPr>
          <a:xfrm>
            <a:off x="727650" y="5380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Face Detection and Data Gathering:</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6"/>
          <p:cNvSpPr txBox="1"/>
          <p:nvPr>
            <p:ph type="title"/>
          </p:nvPr>
        </p:nvSpPr>
        <p:spPr>
          <a:xfrm>
            <a:off x="534300" y="496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Training Recognizer:</a:t>
            </a:r>
            <a:endParaRPr/>
          </a:p>
        </p:txBody>
      </p:sp>
      <p:sp>
        <p:nvSpPr>
          <p:cNvPr id="168" name="Google Shape;168;p26"/>
          <p:cNvSpPr txBox="1"/>
          <p:nvPr>
            <p:ph idx="1" type="body"/>
          </p:nvPr>
        </p:nvSpPr>
        <p:spPr>
          <a:xfrm>
            <a:off x="500850" y="1697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An ID will be assigned to each face, and each ID along with its respective face will be fed to the recognizer so that the recognizer can learn. </a:t>
            </a:r>
            <a:endParaRPr sz="1800"/>
          </a:p>
          <a:p>
            <a:pPr indent="0" lvl="0" marL="0" rtl="0" algn="l">
              <a:spcBef>
                <a:spcPts val="1600"/>
              </a:spcBef>
              <a:spcAft>
                <a:spcPts val="0"/>
              </a:spcAft>
              <a:buNone/>
            </a:pPr>
            <a:r>
              <a:rPr lang="en" sz="1800"/>
              <a:t>We use the LBPH (LOCAL BINARY PATTERNS HISTOGRAMS) face recognizer, which is included on the OpenCV package. </a:t>
            </a:r>
            <a:endParaRPr sz="1800"/>
          </a:p>
          <a:p>
            <a:pPr indent="0" lvl="0" marL="0" rtl="0" algn="l">
              <a:spcBef>
                <a:spcPts val="1600"/>
              </a:spcBef>
              <a:spcAft>
                <a:spcPts val="1600"/>
              </a:spcAft>
              <a:buNone/>
            </a:pPr>
            <a:r>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7"/>
          <p:cNvSpPr txBox="1"/>
          <p:nvPr>
            <p:ph type="title"/>
          </p:nvPr>
        </p:nvSpPr>
        <p:spPr>
          <a:xfrm>
            <a:off x="727650" y="593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Facial Recognition:</a:t>
            </a:r>
            <a:endParaRPr/>
          </a:p>
        </p:txBody>
      </p:sp>
      <p:sp>
        <p:nvSpPr>
          <p:cNvPr id="174" name="Google Shape;174;p27"/>
          <p:cNvSpPr txBox="1"/>
          <p:nvPr>
            <p:ph idx="1" type="body"/>
          </p:nvPr>
        </p:nvSpPr>
        <p:spPr>
          <a:xfrm>
            <a:off x="575250" y="154455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If the ID and image match, the face will be recognized, and the lock will be unlocked. An unrecognized person will not be allowed to enter the building. </a:t>
            </a:r>
            <a:endParaRPr sz="1800"/>
          </a:p>
          <a:p>
            <a:pPr indent="0" lvl="0" marL="0" rtl="0" algn="l">
              <a:spcBef>
                <a:spcPts val="1600"/>
              </a:spcBef>
              <a:spcAft>
                <a:spcPts val="1600"/>
              </a:spcAft>
              <a:buNone/>
            </a:pPr>
            <a:r>
              <a:rPr lang="en" sz="1800"/>
              <a:t>The confidence of the recognized face will be taken into account.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8"/>
          <p:cNvSpPr txBox="1"/>
          <p:nvPr>
            <p:ph type="title"/>
          </p:nvPr>
        </p:nvSpPr>
        <p:spPr>
          <a:xfrm>
            <a:off x="631875" y="5799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Email Alert:</a:t>
            </a:r>
            <a:endParaRPr/>
          </a:p>
        </p:txBody>
      </p:sp>
      <p:sp>
        <p:nvSpPr>
          <p:cNvPr id="180" name="Google Shape;180;p28"/>
          <p:cNvSpPr txBox="1"/>
          <p:nvPr>
            <p:ph idx="1" type="body"/>
          </p:nvPr>
        </p:nvSpPr>
        <p:spPr>
          <a:xfrm>
            <a:off x="631875" y="1562750"/>
            <a:ext cx="7688700" cy="289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000000"/>
                </a:solidFill>
              </a:rPr>
              <a:t>If a face is recognized, the lock will be opened, and at the end of the day the floor manager will receive an email containing a record of all employee names along with the time of entry.</a:t>
            </a:r>
            <a:endParaRPr sz="1800">
              <a:solidFill>
                <a:srgbClr val="000000"/>
              </a:solidFill>
            </a:endParaRPr>
          </a:p>
          <a:p>
            <a:pPr indent="0" lvl="0" marL="0" rtl="0" algn="l">
              <a:spcBef>
                <a:spcPts val="1600"/>
              </a:spcBef>
              <a:spcAft>
                <a:spcPts val="1600"/>
              </a:spcAft>
              <a:buNone/>
            </a:pPr>
            <a:r>
              <a:rPr lang="en" sz="1800">
                <a:solidFill>
                  <a:srgbClr val="000000"/>
                </a:solidFill>
              </a:rPr>
              <a:t>Simple Mail Transfer Protocol (SMTP) is the communication protocol used.</a:t>
            </a:r>
            <a:r>
              <a:rPr lang="en" sz="1800">
                <a:solidFill>
                  <a:srgbClr val="000000"/>
                </a:solidFill>
                <a:highlight>
                  <a:srgbClr val="FFFFFF"/>
                </a:highlight>
              </a:rPr>
              <a:t>The Simple Mail Transfer Protocol is a communication protocol for electronic mail transmission.</a:t>
            </a:r>
            <a:endParaRPr sz="18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642700" y="4387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t>Application</a:t>
            </a:r>
            <a:endParaRPr sz="4200"/>
          </a:p>
          <a:p>
            <a:pPr indent="0" lvl="0" marL="0" rtl="0" algn="l">
              <a:spcBef>
                <a:spcPts val="0"/>
              </a:spcBef>
              <a:spcAft>
                <a:spcPts val="0"/>
              </a:spcAft>
              <a:buNone/>
            </a:pPr>
            <a:r>
              <a:t/>
            </a:r>
            <a:endParaRPr/>
          </a:p>
        </p:txBody>
      </p:sp>
      <p:sp>
        <p:nvSpPr>
          <p:cNvPr id="93" name="Google Shape;93;p14"/>
          <p:cNvSpPr txBox="1"/>
          <p:nvPr>
            <p:ph idx="1" type="body"/>
          </p:nvPr>
        </p:nvSpPr>
        <p:spPr>
          <a:xfrm>
            <a:off x="727650" y="1649600"/>
            <a:ext cx="7688700" cy="2852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2400"/>
              <a:t>This project can be used in offices to maintain a record of employees who have entered the office on that day, and the log will be sent over to the floor manager for their perusal. This system ensures that only registered employees will be allowed into the office.</a:t>
            </a:r>
            <a:endParaRPr sz="2400"/>
          </a:p>
          <a:p>
            <a:pPr indent="0" lvl="0" marL="0" rtl="0" algn="l">
              <a:spcBef>
                <a:spcPts val="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604000" y="5659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Requirements:</a:t>
            </a:r>
            <a:endParaRPr/>
          </a:p>
        </p:txBody>
      </p:sp>
      <p:graphicFrame>
        <p:nvGraphicFramePr>
          <p:cNvPr id="99" name="Google Shape;99;p15"/>
          <p:cNvGraphicFramePr/>
          <p:nvPr/>
        </p:nvGraphicFramePr>
        <p:xfrm>
          <a:off x="952500" y="1559025"/>
          <a:ext cx="3000000" cy="3000000"/>
        </p:xfrm>
        <a:graphic>
          <a:graphicData uri="http://schemas.openxmlformats.org/drawingml/2006/table">
            <a:tbl>
              <a:tblPr>
                <a:noFill/>
                <a:tableStyleId>{D61637BC-0363-4E8F-BF99-F84383459579}</a:tableStyleId>
              </a:tblPr>
              <a:tblGrid>
                <a:gridCol w="3619500"/>
                <a:gridCol w="3619500"/>
              </a:tblGrid>
              <a:tr h="2903300">
                <a:tc>
                  <a:txBody>
                    <a:bodyPr/>
                    <a:lstStyle/>
                    <a:p>
                      <a:pPr indent="0" lvl="0" marL="0" rtl="0" algn="l">
                        <a:lnSpc>
                          <a:spcPct val="115000"/>
                        </a:lnSpc>
                        <a:spcBef>
                          <a:spcPts val="0"/>
                        </a:spcBef>
                        <a:spcAft>
                          <a:spcPts val="0"/>
                        </a:spcAft>
                        <a:buNone/>
                      </a:pPr>
                      <a:r>
                        <a:rPr lang="en" sz="2400" u="sng">
                          <a:latin typeface="Lato"/>
                          <a:ea typeface="Lato"/>
                          <a:cs typeface="Lato"/>
                          <a:sym typeface="Lato"/>
                        </a:rPr>
                        <a:t>Hardware requirements-</a:t>
                      </a:r>
                      <a:endParaRPr sz="2400" u="sng">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1. Raspberry Pi 4</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2. Raspberry Pi Camera</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 3. 2 Channel-Relay</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4. 12V Solenoid Lock</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5. Jumper Wires</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6. 12V Power Supply</a:t>
                      </a:r>
                      <a:endParaRPr sz="2400" u="sng">
                        <a:latin typeface="Lato"/>
                        <a:ea typeface="Lato"/>
                        <a:cs typeface="Lato"/>
                        <a:sym typeface="Lato"/>
                      </a:endParaRPr>
                    </a:p>
                  </a:txBody>
                  <a:tcPr marT="91425" marB="91425" marR="91425" marL="91425"/>
                </a:tc>
                <a:tc>
                  <a:txBody>
                    <a:bodyPr/>
                    <a:lstStyle/>
                    <a:p>
                      <a:pPr indent="0" lvl="0" marL="0" rtl="0" algn="l">
                        <a:lnSpc>
                          <a:spcPct val="115000"/>
                        </a:lnSpc>
                        <a:spcBef>
                          <a:spcPts val="0"/>
                        </a:spcBef>
                        <a:spcAft>
                          <a:spcPts val="0"/>
                        </a:spcAft>
                        <a:buNone/>
                      </a:pPr>
                      <a:r>
                        <a:rPr lang="en" sz="2400" u="sng">
                          <a:latin typeface="Lato"/>
                          <a:ea typeface="Lato"/>
                          <a:cs typeface="Lato"/>
                          <a:sym typeface="Lato"/>
                        </a:rPr>
                        <a:t>Software Requirements-</a:t>
                      </a:r>
                      <a:endParaRPr sz="2400" u="sng">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1. OpenCV </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2. OS- Raspbian Buster </a:t>
                      </a:r>
                      <a:endParaRPr sz="2400">
                        <a:solidFill>
                          <a:srgbClr val="FF0000"/>
                        </a:solidFill>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3. Pi Camera driver for Raspberry Pi</a:t>
                      </a:r>
                      <a:endParaRPr sz="2400">
                        <a:latin typeface="Lato"/>
                        <a:ea typeface="Lato"/>
                        <a:cs typeface="Lato"/>
                        <a:sym typeface="Lato"/>
                      </a:endParaRPr>
                    </a:p>
                    <a:p>
                      <a:pPr indent="0" lvl="0" marL="0" rtl="0" algn="l">
                        <a:lnSpc>
                          <a:spcPct val="115000"/>
                        </a:lnSpc>
                        <a:spcBef>
                          <a:spcPts val="0"/>
                        </a:spcBef>
                        <a:spcAft>
                          <a:spcPts val="0"/>
                        </a:spcAft>
                        <a:buNone/>
                      </a:pPr>
                      <a:r>
                        <a:rPr lang="en" sz="2400">
                          <a:latin typeface="Lato"/>
                          <a:ea typeface="Lato"/>
                          <a:cs typeface="Lato"/>
                          <a:sym typeface="Lato"/>
                        </a:rPr>
                        <a:t>4. NumPy</a:t>
                      </a:r>
                      <a:endParaRPr sz="2400">
                        <a:solidFill>
                          <a:schemeClr val="accent1"/>
                        </a:solidFill>
                        <a:latin typeface="Lato"/>
                        <a:ea typeface="Lato"/>
                        <a:cs typeface="Lato"/>
                        <a:sym typeface="Lato"/>
                      </a:endParaRPr>
                    </a:p>
                    <a:p>
                      <a:pPr indent="0" lvl="0" marL="0" rtl="0" algn="l">
                        <a:spcBef>
                          <a:spcPts val="0"/>
                        </a:spcBef>
                        <a:spcAft>
                          <a:spcPts val="0"/>
                        </a:spcAft>
                        <a:buNone/>
                      </a:pPr>
                      <a:r>
                        <a:t/>
                      </a:r>
                      <a:endParaRPr sz="2400">
                        <a:latin typeface="Lato"/>
                        <a:ea typeface="Lato"/>
                        <a:cs typeface="Lato"/>
                        <a:sym typeface="Lato"/>
                      </a:endParaRPr>
                    </a:p>
                  </a:txBody>
                  <a:tcPr marT="91425" marB="91425" marR="91425" marL="91425"/>
                </a:tc>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16"/>
          <p:cNvSpPr txBox="1"/>
          <p:nvPr>
            <p:ph type="title"/>
          </p:nvPr>
        </p:nvSpPr>
        <p:spPr>
          <a:xfrm>
            <a:off x="615150" y="5705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OpenCV</a:t>
            </a:r>
            <a:endParaRPr/>
          </a:p>
        </p:txBody>
      </p:sp>
      <p:sp>
        <p:nvSpPr>
          <p:cNvPr id="105" name="Google Shape;105;p16"/>
          <p:cNvSpPr txBox="1"/>
          <p:nvPr>
            <p:ph idx="1" type="body"/>
          </p:nvPr>
        </p:nvSpPr>
        <p:spPr>
          <a:xfrm>
            <a:off x="727650" y="1441200"/>
            <a:ext cx="7688700" cy="2601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solidFill>
                  <a:srgbClr val="222222"/>
                </a:solidFill>
                <a:highlight>
                  <a:srgbClr val="FFFFFF"/>
                </a:highlight>
                <a:latin typeface="Arial"/>
                <a:ea typeface="Arial"/>
                <a:cs typeface="Arial"/>
                <a:sym typeface="Arial"/>
              </a:rPr>
              <a:t>OpenCV is a cross-platform library using which we can develop real-time computer vision applications. It mainly focuses on image processing, video capture and analysis including features like face detection and object detection.  OpenCV was built to provide a common infrastructure for computer vision applications and to accelerate the use of machine perception in the commercial products.OpenCV Python is nothing but a wrapper class for the original C++ library to be used with Python. Using this, all of the OpenCV array structures gets converted to/from NumPy arrays.</a:t>
            </a:r>
            <a:endParaRPr sz="16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17"/>
          <p:cNvSpPr txBox="1"/>
          <p:nvPr>
            <p:ph type="title"/>
          </p:nvPr>
        </p:nvSpPr>
        <p:spPr>
          <a:xfrm>
            <a:off x="655250" y="5644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NumPy</a:t>
            </a:r>
            <a:endParaRPr/>
          </a:p>
        </p:txBody>
      </p:sp>
      <p:sp>
        <p:nvSpPr>
          <p:cNvPr id="111" name="Google Shape;111;p17"/>
          <p:cNvSpPr txBox="1"/>
          <p:nvPr>
            <p:ph idx="1" type="body"/>
          </p:nvPr>
        </p:nvSpPr>
        <p:spPr>
          <a:xfrm>
            <a:off x="727650" y="1441200"/>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200">
                <a:solidFill>
                  <a:srgbClr val="222222"/>
                </a:solidFill>
                <a:highlight>
                  <a:srgbClr val="FFFFFF"/>
                </a:highlight>
                <a:latin typeface="Arial"/>
                <a:ea typeface="Arial"/>
                <a:cs typeface="Arial"/>
                <a:sym typeface="Arial"/>
              </a:rPr>
              <a:t>NumPy is a general-purpose array-processing package. It provides a high-performance multidimensional array object, and tools for working with these arrays. It is the fundamental package for scientific computing with Python. All OpenCV array structures are converted to and from NumPy arrays.</a:t>
            </a:r>
            <a:endParaRPr sz="2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8"/>
          <p:cNvSpPr txBox="1"/>
          <p:nvPr>
            <p:ph type="title"/>
          </p:nvPr>
        </p:nvSpPr>
        <p:spPr>
          <a:xfrm>
            <a:off x="642900" y="4902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Haar Cascade Classifier</a:t>
            </a:r>
            <a:endParaRPr/>
          </a:p>
        </p:txBody>
      </p:sp>
      <p:sp>
        <p:nvSpPr>
          <p:cNvPr id="117" name="Google Shape;117;p18"/>
          <p:cNvSpPr txBox="1"/>
          <p:nvPr>
            <p:ph idx="1" type="body"/>
          </p:nvPr>
        </p:nvSpPr>
        <p:spPr>
          <a:xfrm>
            <a:off x="729450" y="1706275"/>
            <a:ext cx="4562400" cy="255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It is a classifier in which the Cascade function is trained by superimposing the positive image over a set of negative images.</a:t>
            </a:r>
            <a:endParaRPr sz="1600"/>
          </a:p>
          <a:p>
            <a:pPr indent="0" lvl="0" marL="0" rtl="0" algn="l">
              <a:spcBef>
                <a:spcPts val="1600"/>
              </a:spcBef>
              <a:spcAft>
                <a:spcPts val="1600"/>
              </a:spcAft>
              <a:buNone/>
            </a:pPr>
            <a:r>
              <a:rPr lang="en" sz="1600"/>
              <a:t>It helps in the stages of face detection and feature extraction.</a:t>
            </a:r>
            <a:endParaRPr sz="1600"/>
          </a:p>
        </p:txBody>
      </p:sp>
      <p:pic>
        <p:nvPicPr>
          <p:cNvPr id="118" name="Google Shape;118;p18"/>
          <p:cNvPicPr preferRelativeResize="0"/>
          <p:nvPr/>
        </p:nvPicPr>
        <p:blipFill>
          <a:blip r:embed="rId3">
            <a:alphaModFix/>
          </a:blip>
          <a:stretch>
            <a:fillRect/>
          </a:stretch>
        </p:blipFill>
        <p:spPr>
          <a:xfrm>
            <a:off x="5784501" y="1421900"/>
            <a:ext cx="2547095" cy="29799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656700" y="487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LBPH- Local Binary Pattern Histogram</a:t>
            </a:r>
            <a:endParaRPr/>
          </a:p>
        </p:txBody>
      </p:sp>
      <p:sp>
        <p:nvSpPr>
          <p:cNvPr id="124" name="Google Shape;124;p19"/>
          <p:cNvSpPr txBox="1"/>
          <p:nvPr>
            <p:ph idx="1" type="body"/>
          </p:nvPr>
        </p:nvSpPr>
        <p:spPr>
          <a:xfrm>
            <a:off x="727650" y="2411525"/>
            <a:ext cx="7688700" cy="2162400"/>
          </a:xfrm>
          <a:prstGeom prst="rect">
            <a:avLst/>
          </a:prstGeom>
        </p:spPr>
        <p:txBody>
          <a:bodyPr anchorCtr="0" anchor="t" bIns="91425" lIns="91425" spcFirstLastPara="1" rIns="91425" wrap="square" tIns="91425">
            <a:noAutofit/>
          </a:bodyPr>
          <a:lstStyle/>
          <a:p>
            <a:pPr indent="-317500" lvl="0" marL="685800" rtl="0" algn="l">
              <a:spcBef>
                <a:spcPts val="600"/>
              </a:spcBef>
              <a:spcAft>
                <a:spcPts val="0"/>
              </a:spcAft>
              <a:buClr>
                <a:srgbClr val="222222"/>
              </a:buClr>
              <a:buSzPts val="1400"/>
              <a:buFont typeface="Arial"/>
              <a:buChar char="●"/>
            </a:pPr>
            <a:r>
              <a:rPr lang="en" sz="1400">
                <a:solidFill>
                  <a:srgbClr val="222222"/>
                </a:solidFill>
                <a:highlight>
                  <a:srgbClr val="FFFFFF"/>
                </a:highlight>
                <a:latin typeface="Arial"/>
                <a:ea typeface="Arial"/>
                <a:cs typeface="Arial"/>
                <a:sym typeface="Arial"/>
              </a:rPr>
              <a:t>Divide the examined window into cells (e.g. 16x16 pixels for each cell).</a:t>
            </a:r>
            <a:endParaRPr sz="1400">
              <a:solidFill>
                <a:srgbClr val="222222"/>
              </a:solidFill>
              <a:highlight>
                <a:srgbClr val="FFFFFF"/>
              </a:highlight>
              <a:latin typeface="Arial"/>
              <a:ea typeface="Arial"/>
              <a:cs typeface="Arial"/>
              <a:sym typeface="Arial"/>
            </a:endParaRPr>
          </a:p>
          <a:p>
            <a:pPr indent="-317500" lvl="0" marL="685800" rtl="0" algn="l">
              <a:spcBef>
                <a:spcPts val="0"/>
              </a:spcBef>
              <a:spcAft>
                <a:spcPts val="0"/>
              </a:spcAft>
              <a:buClr>
                <a:srgbClr val="222222"/>
              </a:buClr>
              <a:buSzPts val="1400"/>
              <a:buFont typeface="Arial"/>
              <a:buChar char="●"/>
            </a:pPr>
            <a:r>
              <a:rPr lang="en" sz="1400">
                <a:solidFill>
                  <a:srgbClr val="222222"/>
                </a:solidFill>
                <a:highlight>
                  <a:srgbClr val="FFFFFF"/>
                </a:highlight>
                <a:latin typeface="Arial"/>
                <a:ea typeface="Arial"/>
                <a:cs typeface="Arial"/>
                <a:sym typeface="Arial"/>
              </a:rPr>
              <a:t>For each pixel in a cell, compare the pixel to each of its </a:t>
            </a:r>
            <a:r>
              <a:rPr lang="en" sz="1400">
                <a:solidFill>
                  <a:srgbClr val="0B0080"/>
                </a:solidFill>
                <a:highlight>
                  <a:srgbClr val="FFFFFF"/>
                </a:highlight>
                <a:uFill>
                  <a:noFill/>
                </a:uFill>
                <a:latin typeface="Arial"/>
                <a:ea typeface="Arial"/>
                <a:cs typeface="Arial"/>
                <a:sym typeface="Arial"/>
                <a:hlinkClick r:id="rId3">
                  <a:extLst>
                    <a:ext uri="{A12FA001-AC4F-418D-AE19-62706E023703}">
                      <ahyp:hlinkClr val="tx"/>
                    </a:ext>
                  </a:extLst>
                </a:hlinkClick>
              </a:rPr>
              <a:t>8 neighbors</a:t>
            </a:r>
            <a:r>
              <a:rPr lang="en" sz="1400">
                <a:solidFill>
                  <a:srgbClr val="222222"/>
                </a:solidFill>
                <a:highlight>
                  <a:srgbClr val="FFFFFF"/>
                </a:highlight>
                <a:latin typeface="Arial"/>
                <a:ea typeface="Arial"/>
                <a:cs typeface="Arial"/>
                <a:sym typeface="Arial"/>
              </a:rPr>
              <a:t> (on its left-top, left-middle, left-bottom, right-top, etc.). Follow the pixels along a circle, i.e. clockwise or counter-clockwise.</a:t>
            </a:r>
            <a:endParaRPr sz="1400">
              <a:solidFill>
                <a:srgbClr val="222222"/>
              </a:solidFill>
              <a:highlight>
                <a:srgbClr val="FFFFFF"/>
              </a:highlight>
              <a:latin typeface="Arial"/>
              <a:ea typeface="Arial"/>
              <a:cs typeface="Arial"/>
              <a:sym typeface="Arial"/>
            </a:endParaRPr>
          </a:p>
          <a:p>
            <a:pPr indent="-317500" lvl="0" marL="685800" rtl="0" algn="l">
              <a:spcBef>
                <a:spcPts val="0"/>
              </a:spcBef>
              <a:spcAft>
                <a:spcPts val="0"/>
              </a:spcAft>
              <a:buClr>
                <a:srgbClr val="222222"/>
              </a:buClr>
              <a:buSzPts val="1400"/>
              <a:buFont typeface="Arial"/>
              <a:buChar char="●"/>
            </a:pPr>
            <a:r>
              <a:rPr lang="en" sz="1400">
                <a:solidFill>
                  <a:srgbClr val="222222"/>
                </a:solidFill>
                <a:highlight>
                  <a:srgbClr val="FFFFFF"/>
                </a:highlight>
                <a:latin typeface="Arial"/>
                <a:ea typeface="Arial"/>
                <a:cs typeface="Arial"/>
                <a:sym typeface="Arial"/>
              </a:rPr>
              <a:t>Where the center pixel's value is greater than the neighbor's value, write "0". Otherwise, write "1". This gives an 8-digit binary number (which is usually converted to decimal for convenience).</a:t>
            </a:r>
            <a:endParaRPr sz="1400">
              <a:solidFill>
                <a:srgbClr val="222222"/>
              </a:solidFill>
              <a:highlight>
                <a:srgbClr val="FFFFFF"/>
              </a:highlight>
              <a:latin typeface="Arial"/>
              <a:ea typeface="Arial"/>
              <a:cs typeface="Arial"/>
              <a:sym typeface="Arial"/>
            </a:endParaRPr>
          </a:p>
          <a:p>
            <a:pPr indent="-317500" lvl="0" marL="685800" rtl="0" algn="l">
              <a:spcBef>
                <a:spcPts val="0"/>
              </a:spcBef>
              <a:spcAft>
                <a:spcPts val="0"/>
              </a:spcAft>
              <a:buClr>
                <a:srgbClr val="222222"/>
              </a:buClr>
              <a:buSzPts val="1400"/>
              <a:buFont typeface="Arial"/>
              <a:buChar char="●"/>
            </a:pPr>
            <a:r>
              <a:rPr lang="en" sz="1400">
                <a:solidFill>
                  <a:srgbClr val="222222"/>
                </a:solidFill>
                <a:highlight>
                  <a:srgbClr val="FFFFFF"/>
                </a:highlight>
                <a:latin typeface="Arial"/>
                <a:ea typeface="Arial"/>
                <a:cs typeface="Arial"/>
                <a:sym typeface="Arial"/>
              </a:rPr>
              <a:t>Compute the </a:t>
            </a:r>
            <a:r>
              <a:rPr lang="en" sz="1400">
                <a:solidFill>
                  <a:srgbClr val="0B0080"/>
                </a:solidFill>
                <a:highlight>
                  <a:srgbClr val="FFFFFF"/>
                </a:highlight>
                <a:uFill>
                  <a:noFill/>
                </a:uFill>
                <a:latin typeface="Arial"/>
                <a:ea typeface="Arial"/>
                <a:cs typeface="Arial"/>
                <a:sym typeface="Arial"/>
                <a:hlinkClick r:id="rId4">
                  <a:extLst>
                    <a:ext uri="{A12FA001-AC4F-418D-AE19-62706E023703}">
                      <ahyp:hlinkClr val="tx"/>
                    </a:ext>
                  </a:extLst>
                </a:hlinkClick>
              </a:rPr>
              <a:t>histogram</a:t>
            </a:r>
            <a:r>
              <a:rPr lang="en" sz="1400">
                <a:solidFill>
                  <a:srgbClr val="222222"/>
                </a:solidFill>
                <a:highlight>
                  <a:srgbClr val="FFFFFF"/>
                </a:highlight>
                <a:latin typeface="Arial"/>
                <a:ea typeface="Arial"/>
                <a:cs typeface="Arial"/>
                <a:sym typeface="Arial"/>
              </a:rPr>
              <a:t>, over the cell, of the frequency of each "number" occurring (i.e., each combination of which pixels are smaller and which are greater than the center). </a:t>
            </a:r>
            <a:endParaRPr sz="1400">
              <a:solidFill>
                <a:srgbClr val="222222"/>
              </a:solidFill>
              <a:highlight>
                <a:srgbClr val="FFFFFF"/>
              </a:highlight>
              <a:latin typeface="Arial"/>
              <a:ea typeface="Arial"/>
              <a:cs typeface="Arial"/>
              <a:sym typeface="Arial"/>
            </a:endParaRPr>
          </a:p>
          <a:p>
            <a:pPr indent="0" lvl="0" marL="0" rtl="0" algn="l">
              <a:spcBef>
                <a:spcPts val="100"/>
              </a:spcBef>
              <a:spcAft>
                <a:spcPts val="1600"/>
              </a:spcAft>
              <a:buNone/>
            </a:pPr>
            <a:r>
              <a:t/>
            </a:r>
            <a:endParaRPr sz="1400"/>
          </a:p>
        </p:txBody>
      </p:sp>
      <p:pic>
        <p:nvPicPr>
          <p:cNvPr id="125" name="Google Shape;125;p19"/>
          <p:cNvPicPr preferRelativeResize="0"/>
          <p:nvPr/>
        </p:nvPicPr>
        <p:blipFill>
          <a:blip r:embed="rId5">
            <a:alphaModFix/>
          </a:blip>
          <a:stretch>
            <a:fillRect/>
          </a:stretch>
        </p:blipFill>
        <p:spPr>
          <a:xfrm>
            <a:off x="2469575" y="1265925"/>
            <a:ext cx="3695700" cy="1228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0"/>
          <p:cNvPicPr preferRelativeResize="0"/>
          <p:nvPr/>
        </p:nvPicPr>
        <p:blipFill rotWithShape="1">
          <a:blip r:embed="rId3">
            <a:alphaModFix/>
          </a:blip>
          <a:srcRect b="-3500" l="-3320" r="3320" t="3500"/>
          <a:stretch/>
        </p:blipFill>
        <p:spPr>
          <a:xfrm>
            <a:off x="364900" y="209825"/>
            <a:ext cx="6353175" cy="1771650"/>
          </a:xfrm>
          <a:prstGeom prst="rect">
            <a:avLst/>
          </a:prstGeom>
          <a:noFill/>
          <a:ln>
            <a:noFill/>
          </a:ln>
        </p:spPr>
      </p:pic>
      <p:pic>
        <p:nvPicPr>
          <p:cNvPr id="131" name="Google Shape;131;p20"/>
          <p:cNvPicPr preferRelativeResize="0"/>
          <p:nvPr/>
        </p:nvPicPr>
        <p:blipFill>
          <a:blip r:embed="rId4">
            <a:alphaModFix/>
          </a:blip>
          <a:stretch>
            <a:fillRect/>
          </a:stretch>
        </p:blipFill>
        <p:spPr>
          <a:xfrm>
            <a:off x="5382475" y="2055675"/>
            <a:ext cx="3419333" cy="2564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sp>
        <p:nvSpPr>
          <p:cNvPr id="136" name="Google Shape;136;p21"/>
          <p:cNvSpPr txBox="1"/>
          <p:nvPr>
            <p:ph type="title"/>
          </p:nvPr>
        </p:nvSpPr>
        <p:spPr>
          <a:xfrm>
            <a:off x="841000" y="4758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Why Raspberry Pi?</a:t>
            </a:r>
            <a:endParaRPr/>
          </a:p>
          <a:p>
            <a:pPr indent="0" lvl="0" marL="0" rtl="0" algn="l">
              <a:spcBef>
                <a:spcPts val="0"/>
              </a:spcBef>
              <a:spcAft>
                <a:spcPts val="0"/>
              </a:spcAft>
              <a:buNone/>
            </a:pPr>
            <a:r>
              <a:t/>
            </a:r>
            <a:endParaRPr/>
          </a:p>
        </p:txBody>
      </p:sp>
      <p:sp>
        <p:nvSpPr>
          <p:cNvPr id="137" name="Google Shape;137;p21"/>
          <p:cNvSpPr txBox="1"/>
          <p:nvPr>
            <p:ph idx="1" type="body"/>
          </p:nvPr>
        </p:nvSpPr>
        <p:spPr>
          <a:xfrm>
            <a:off x="841000" y="1397200"/>
            <a:ext cx="7688700" cy="2853900"/>
          </a:xfrm>
          <a:prstGeom prst="rect">
            <a:avLst/>
          </a:prstGeom>
        </p:spPr>
        <p:txBody>
          <a:bodyPr anchorCtr="0" anchor="t" bIns="91425" lIns="91425" spcFirstLastPara="1" rIns="91425" wrap="square" tIns="91425">
            <a:noAutofit/>
          </a:bodyPr>
          <a:lstStyle/>
          <a:p>
            <a:pPr indent="0" lvl="0" marL="0" rtl="0" algn="l">
              <a:spcBef>
                <a:spcPts val="1000"/>
              </a:spcBef>
              <a:spcAft>
                <a:spcPts val="0"/>
              </a:spcAft>
              <a:buNone/>
            </a:pPr>
            <a:r>
              <a:rPr lang="en" sz="1800">
                <a:solidFill>
                  <a:srgbClr val="000000"/>
                </a:solidFill>
                <a:highlight>
                  <a:srgbClr val="FFFFFF"/>
                </a:highlight>
                <a:latin typeface="Lora"/>
                <a:ea typeface="Lora"/>
                <a:cs typeface="Lora"/>
                <a:sym typeface="Lora"/>
              </a:rPr>
              <a:t>-&gt;A Raspberry Pi easily connects to the internet, whereas it is a little tricky to connect to the internet through an Arduino board. </a:t>
            </a:r>
            <a:endParaRPr sz="1800">
              <a:solidFill>
                <a:srgbClr val="000000"/>
              </a:solidFill>
              <a:highlight>
                <a:srgbClr val="FFFFFF"/>
              </a:highlight>
              <a:latin typeface="Lora"/>
              <a:ea typeface="Lora"/>
              <a:cs typeface="Lora"/>
              <a:sym typeface="Lora"/>
            </a:endParaRPr>
          </a:p>
          <a:p>
            <a:pPr indent="0" lvl="0" marL="0" rtl="0" algn="l">
              <a:spcBef>
                <a:spcPts val="1000"/>
              </a:spcBef>
              <a:spcAft>
                <a:spcPts val="1000"/>
              </a:spcAft>
              <a:buNone/>
            </a:pPr>
            <a:r>
              <a:rPr lang="en" sz="1800">
                <a:solidFill>
                  <a:srgbClr val="000000"/>
                </a:solidFill>
                <a:highlight>
                  <a:srgbClr val="FFFFFF"/>
                </a:highlight>
                <a:latin typeface="Lora"/>
                <a:ea typeface="Lora"/>
                <a:cs typeface="Lora"/>
                <a:sym typeface="Lora"/>
              </a:rPr>
              <a:t>-&gt;A</a:t>
            </a:r>
            <a:r>
              <a:rPr lang="en" sz="1800">
                <a:solidFill>
                  <a:srgbClr val="151515"/>
                </a:solidFill>
                <a:highlight>
                  <a:srgbClr val="FFFFFF"/>
                </a:highlight>
                <a:latin typeface="Lora"/>
                <a:ea typeface="Lora"/>
                <a:cs typeface="Lora"/>
                <a:sym typeface="Lora"/>
              </a:rPr>
              <a:t> Raspberry Pi can be programmed using a variety of languages,unlike  an Arduino board that can only be programmed using Arduino, C/C++.</a:t>
            </a:r>
            <a:endParaRPr sz="1800">
              <a:solidFill>
                <a:srgbClr val="151515"/>
              </a:solidFill>
              <a:highlight>
                <a:srgbClr val="FFFFFF"/>
              </a:highlight>
              <a:latin typeface="Lora"/>
              <a:ea typeface="Lora"/>
              <a:cs typeface="Lora"/>
              <a:sym typeface="Lor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